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97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886460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s://www.universetoday.com/tag/falcon-9-r/"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9870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Kanka</a:t>
            </a:r>
            <a:r>
              <a:rPr lang="en-US" dirty="0">
                <a:solidFill>
                  <a:schemeClr val="bg2"/>
                </a:solidFill>
                <a:latin typeface="Abadi"/>
                <a:ea typeface="SF Pro" pitchFamily="2" charset="0"/>
                <a:cs typeface="SF Pro" pitchFamily="2" charset="0"/>
              </a:rPr>
              <a:t> Dutta</a:t>
            </a:r>
          </a:p>
          <a:p>
            <a:r>
              <a:rPr lang="en-US" dirty="0">
                <a:solidFill>
                  <a:schemeClr val="bg2"/>
                </a:solidFill>
                <a:latin typeface="Abadi" panose="020B0604020104020204" pitchFamily="34" charset="0"/>
                <a:ea typeface="SF Pro" pitchFamily="2" charset="0"/>
                <a:cs typeface="SF Pro" pitchFamily="2" charset="0"/>
              </a:rPr>
              <a:t>6/02/2025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Notebook link-https://github.com/</a:t>
            </a:r>
            <a:r>
              <a:rPr lang="en-US" sz="2200" dirty="0" err="1">
                <a:solidFill>
                  <a:schemeClr val="accent3">
                    <a:lumMod val="25000"/>
                  </a:schemeClr>
                </a:solidFill>
                <a:latin typeface="Abadi" panose="020B0604020104020204" pitchFamily="34" charset="0"/>
              </a:rPr>
              <a:t>konkodutta</a:t>
            </a:r>
            <a:r>
              <a:rPr lang="en-US" sz="2200" dirty="0">
                <a:solidFill>
                  <a:schemeClr val="accent3">
                    <a:lumMod val="25000"/>
                  </a:schemeClr>
                </a:solidFill>
                <a:latin typeface="Abadi" panose="020B0604020104020204" pitchFamily="34" charset="0"/>
              </a:rPr>
              <a:t>/capstone-projects/blob/496020ee23c01db3a32168e89641de4f1cecd45d/labs-jupyter-spacex-Data%20wrangling.ipynb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b="1" dirty="0"/>
              <a:t>Charts </a:t>
            </a:r>
          </a:p>
          <a:p>
            <a:pPr marL="457200" lvl="1" indent="0">
              <a:lnSpc>
                <a:spcPct val="100000"/>
              </a:lnSpc>
              <a:spcBef>
                <a:spcPts val="1400"/>
              </a:spcBef>
              <a:buNone/>
            </a:pPr>
            <a:r>
              <a:rPr lang="en-US" sz="1200" dirty="0"/>
              <a:t> </a:t>
            </a:r>
            <a:r>
              <a:rPr lang="en-US" sz="1600" dirty="0"/>
              <a:t>• Flight Number vs. Payload </a:t>
            </a:r>
          </a:p>
          <a:p>
            <a:pPr marL="457200" lvl="1" indent="0">
              <a:lnSpc>
                <a:spcPct val="100000"/>
              </a:lnSpc>
              <a:spcBef>
                <a:spcPts val="1400"/>
              </a:spcBef>
              <a:buNone/>
            </a:pPr>
            <a:r>
              <a:rPr lang="en-US" sz="1600" dirty="0"/>
              <a:t> • Flight Number vs. Launch Site </a:t>
            </a:r>
          </a:p>
          <a:p>
            <a:pPr marL="457200" lvl="1" indent="0">
              <a:lnSpc>
                <a:spcPct val="100000"/>
              </a:lnSpc>
              <a:spcBef>
                <a:spcPts val="1400"/>
              </a:spcBef>
              <a:buNone/>
            </a:pPr>
            <a:r>
              <a:rPr lang="en-US" sz="1600" dirty="0"/>
              <a:t> • Payload Mass (kg) vs. Launch Site </a:t>
            </a:r>
          </a:p>
          <a:p>
            <a:pPr marL="457200" lvl="1" indent="0">
              <a:lnSpc>
                <a:spcPct val="100000"/>
              </a:lnSpc>
              <a:spcBef>
                <a:spcPts val="1400"/>
              </a:spcBef>
              <a:buNone/>
            </a:pPr>
            <a:r>
              <a:rPr lang="en-US" sz="1600" dirty="0"/>
              <a:t> • Payload Mass (kg) vs. Orbit type EDA with Visualization</a:t>
            </a:r>
          </a:p>
          <a:p>
            <a:pPr marL="0" indent="0">
              <a:lnSpc>
                <a:spcPct val="100000"/>
              </a:lnSpc>
              <a:spcBef>
                <a:spcPts val="1400"/>
              </a:spcBef>
              <a:buNone/>
            </a:pPr>
            <a:r>
              <a:rPr lang="en-US" sz="1600" dirty="0"/>
              <a:t> </a:t>
            </a:r>
            <a:r>
              <a:rPr lang="en-US" sz="2000" b="1" dirty="0"/>
              <a:t>Analysis </a:t>
            </a:r>
          </a:p>
          <a:p>
            <a:pPr marL="457200" lvl="1" indent="0">
              <a:lnSpc>
                <a:spcPct val="100000"/>
              </a:lnSpc>
              <a:spcBef>
                <a:spcPts val="1400"/>
              </a:spcBef>
              <a:buNone/>
            </a:pPr>
            <a:r>
              <a:rPr lang="en-US" sz="1800" dirty="0"/>
              <a:t>• View relationship by using scatter plots. The variables could be useful for machine learning if a relationship exists. </a:t>
            </a:r>
          </a:p>
          <a:p>
            <a:pPr marL="457200" lvl="1" indent="0">
              <a:lnSpc>
                <a:spcPct val="100000"/>
              </a:lnSpc>
              <a:spcBef>
                <a:spcPts val="1400"/>
              </a:spcBef>
              <a:buNone/>
            </a:pPr>
            <a:r>
              <a:rPr lang="en-US" sz="1800" dirty="0"/>
              <a:t>• Show comparisons among discrete categories with bar charts. Bar charts show the relationships among the categories and a measured value.</a:t>
            </a:r>
          </a:p>
          <a:p>
            <a:pPr marL="457200" lvl="1" indent="0">
              <a:lnSpc>
                <a:spcPct val="100000"/>
              </a:lnSpc>
              <a:spcBef>
                <a:spcPts val="1400"/>
              </a:spcBef>
              <a:buNone/>
            </a:pPr>
            <a:r>
              <a:rPr lang="en-US" sz="1800" dirty="0"/>
              <a:t>Link-https://github.com/</a:t>
            </a:r>
            <a:r>
              <a:rPr lang="en-US" sz="1800" dirty="0" err="1"/>
              <a:t>konkodutta</a:t>
            </a:r>
            <a:r>
              <a:rPr lang="en-US" sz="1800" dirty="0"/>
              <a:t>/capstone-projects/blob/496020ee23c01db3a32168e89641de4f1cecd45d/jupyter-labs-eda-dataviz-v2.ipynb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1600" dirty="0"/>
              <a:t>• Names of unique launch sites </a:t>
            </a:r>
          </a:p>
          <a:p>
            <a:pPr marL="0" indent="0">
              <a:lnSpc>
                <a:spcPct val="100000"/>
              </a:lnSpc>
              <a:spcBef>
                <a:spcPts val="1400"/>
              </a:spcBef>
              <a:buNone/>
            </a:pPr>
            <a:r>
              <a:rPr lang="en-US" sz="1600" dirty="0"/>
              <a:t>• 5 records where launch site begins with ‘CCA’ </a:t>
            </a:r>
          </a:p>
          <a:p>
            <a:pPr marL="0" indent="0">
              <a:lnSpc>
                <a:spcPct val="100000"/>
              </a:lnSpc>
              <a:spcBef>
                <a:spcPts val="1400"/>
              </a:spcBef>
              <a:buNone/>
            </a:pPr>
            <a:r>
              <a:rPr lang="en-US" sz="1600" dirty="0"/>
              <a:t>• Total payload mass carried by boosters launched by NASA (CRS) </a:t>
            </a:r>
          </a:p>
          <a:p>
            <a:pPr marL="0" indent="0">
              <a:lnSpc>
                <a:spcPct val="100000"/>
              </a:lnSpc>
              <a:spcBef>
                <a:spcPts val="1400"/>
              </a:spcBef>
              <a:buNone/>
            </a:pPr>
            <a:r>
              <a:rPr lang="en-US" sz="1600" dirty="0"/>
              <a:t>• Average payload mass carried by booster version F9 v1.1.</a:t>
            </a:r>
          </a:p>
          <a:p>
            <a:pPr marL="0" indent="0">
              <a:lnSpc>
                <a:spcPct val="100000"/>
              </a:lnSpc>
              <a:spcBef>
                <a:spcPts val="1400"/>
              </a:spcBef>
              <a:buNone/>
            </a:pPr>
            <a:r>
              <a:rPr lang="en-US" sz="1600" dirty="0"/>
              <a:t>• Date of first successful landing on ground pad </a:t>
            </a:r>
          </a:p>
          <a:p>
            <a:pPr marL="0" indent="0">
              <a:lnSpc>
                <a:spcPct val="100000"/>
              </a:lnSpc>
              <a:spcBef>
                <a:spcPts val="1400"/>
              </a:spcBef>
              <a:buNone/>
            </a:pPr>
            <a:r>
              <a:rPr lang="en-US" sz="1600" dirty="0"/>
              <a:t>• Names of boosters which had success landing on drone ship and have payload mass greater than 4,000 but less than 6,000 • Total number of successful and failed missions </a:t>
            </a:r>
          </a:p>
          <a:p>
            <a:pPr marL="0" indent="0">
              <a:lnSpc>
                <a:spcPct val="100000"/>
              </a:lnSpc>
              <a:spcBef>
                <a:spcPts val="1400"/>
              </a:spcBef>
              <a:buNone/>
            </a:pPr>
            <a:r>
              <a:rPr lang="en-US" sz="1600" dirty="0"/>
              <a:t>• Names of booster versions which have carried the max payload </a:t>
            </a:r>
          </a:p>
          <a:p>
            <a:pPr marL="0" indent="0">
              <a:lnSpc>
                <a:spcPct val="100000"/>
              </a:lnSpc>
              <a:spcBef>
                <a:spcPts val="1400"/>
              </a:spcBef>
              <a:buNone/>
            </a:pPr>
            <a:r>
              <a:rPr lang="en-US" sz="1600" dirty="0"/>
              <a:t>• Failed landing outcomes on drone ship, their booster version and launch site for the months in the year 2015 </a:t>
            </a:r>
          </a:p>
          <a:p>
            <a:pPr marL="0" indent="0">
              <a:lnSpc>
                <a:spcPct val="100000"/>
              </a:lnSpc>
              <a:spcBef>
                <a:spcPts val="1400"/>
              </a:spcBef>
              <a:buNone/>
            </a:pPr>
            <a:r>
              <a:rPr lang="en-US" sz="1600" dirty="0"/>
              <a:t>• Count of landing outcomes between 2010-06-04 and 2017-03-20 (desc)</a:t>
            </a:r>
          </a:p>
          <a:p>
            <a:pPr marL="0" indent="0">
              <a:lnSpc>
                <a:spcPct val="100000"/>
              </a:lnSpc>
              <a:spcBef>
                <a:spcPts val="1400"/>
              </a:spcBef>
              <a:buNone/>
            </a:pPr>
            <a:r>
              <a:rPr lang="en-US" sz="1600" dirty="0"/>
              <a:t>Link-https://github.com/</a:t>
            </a:r>
            <a:r>
              <a:rPr lang="en-US" sz="1600" dirty="0" err="1"/>
              <a:t>konkodutta</a:t>
            </a:r>
            <a:r>
              <a:rPr lang="en-US" sz="1600" dirty="0"/>
              <a:t>/capstone-projects/blob/496020ee23c01db3a32168e89641de4f1cecd45d/</a:t>
            </a:r>
            <a:r>
              <a:rPr lang="en-US" sz="1600" dirty="0" err="1"/>
              <a:t>jupyter</a:t>
            </a:r>
            <a:r>
              <a:rPr lang="en-US" sz="1600" dirty="0"/>
              <a:t>-labs-</a:t>
            </a:r>
            <a:r>
              <a:rPr lang="en-US" sz="1600" dirty="0" err="1"/>
              <a:t>eda</a:t>
            </a:r>
            <a:r>
              <a:rPr lang="en-US" sz="1600" dirty="0"/>
              <a:t>-</a:t>
            </a:r>
            <a:r>
              <a:rPr lang="en-US" sz="1600" dirty="0" err="1"/>
              <a:t>sql-coursera_sqllite.ipynb</a:t>
            </a: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000" dirty="0"/>
              <a:t>• Added blue circle at NASA Johnson Space Center's coordinate with a popup label showing its name using its latitude and longitude coordinates </a:t>
            </a:r>
          </a:p>
          <a:p>
            <a:pPr marL="0" indent="0">
              <a:lnSpc>
                <a:spcPct val="100000"/>
              </a:lnSpc>
              <a:spcBef>
                <a:spcPts val="1400"/>
              </a:spcBef>
              <a:buNone/>
            </a:pPr>
            <a:r>
              <a:rPr lang="en-US" sz="2000" dirty="0"/>
              <a:t>• Added red circles at all launch sites coordinates with a popup label showing its name using its name using its latitude and longitude coordinates Map with Folium Colored Markers of Launch Outcomes </a:t>
            </a:r>
          </a:p>
          <a:p>
            <a:pPr marL="0" indent="0">
              <a:lnSpc>
                <a:spcPct val="100000"/>
              </a:lnSpc>
              <a:spcBef>
                <a:spcPts val="1400"/>
              </a:spcBef>
              <a:buNone/>
            </a:pPr>
            <a:r>
              <a:rPr lang="en-US" sz="2000" dirty="0"/>
              <a:t>• Added colored markers of successful (green) and unsuccessful (red) launches at each launch site to show which launch sites have high success rates Distances Between a Launch Site to Proximities </a:t>
            </a:r>
          </a:p>
          <a:p>
            <a:pPr marL="0" indent="0">
              <a:lnSpc>
                <a:spcPct val="100000"/>
              </a:lnSpc>
              <a:spcBef>
                <a:spcPts val="1400"/>
              </a:spcBef>
              <a:buNone/>
            </a:pPr>
            <a:r>
              <a:rPr lang="en-US" sz="2000" dirty="0"/>
              <a:t>• Added colored lines to show distance between launch site CCAFS SLC40 and its proximity to the nearest coastline, railway, highway, and city.</a:t>
            </a:r>
          </a:p>
          <a:p>
            <a:pPr marL="0" indent="0">
              <a:lnSpc>
                <a:spcPct val="100000"/>
              </a:lnSpc>
              <a:spcBef>
                <a:spcPts val="1400"/>
              </a:spcBef>
              <a:buNone/>
            </a:pPr>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Notebook Link-https://github.com/konkodutta/capstone-projects/blob/496020ee23c01db3a32168e89641de4f1cecd45d/spacex_dash_app.py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7952"/>
            <a:ext cx="9745589" cy="4351338"/>
          </a:xfrm>
          <a:prstGeom prst="rect">
            <a:avLst/>
          </a:prstGeom>
        </p:spPr>
        <p:txBody>
          <a:bodyPr>
            <a:noAutofit/>
          </a:bodyPr>
          <a:lstStyle/>
          <a:p>
            <a:pPr marL="0" indent="0">
              <a:lnSpc>
                <a:spcPct val="100000"/>
              </a:lnSpc>
              <a:spcBef>
                <a:spcPts val="1400"/>
              </a:spcBef>
              <a:buNone/>
            </a:pPr>
            <a:r>
              <a:rPr lang="en-US" sz="2000" dirty="0"/>
              <a:t>• Create NumPy array from the Class column </a:t>
            </a:r>
          </a:p>
          <a:p>
            <a:pPr marL="0" indent="0">
              <a:lnSpc>
                <a:spcPct val="100000"/>
              </a:lnSpc>
              <a:spcBef>
                <a:spcPts val="1400"/>
              </a:spcBef>
              <a:buNone/>
            </a:pPr>
            <a:r>
              <a:rPr lang="en-US" sz="2000" dirty="0"/>
              <a:t>• Standardize the data with </a:t>
            </a:r>
            <a:r>
              <a:rPr lang="en-US" sz="2000" dirty="0" err="1"/>
              <a:t>StandardScaler</a:t>
            </a:r>
            <a:r>
              <a:rPr lang="en-US" sz="2000" dirty="0"/>
              <a:t>. Fit and transform the data. </a:t>
            </a:r>
          </a:p>
          <a:p>
            <a:pPr marL="0" indent="0">
              <a:lnSpc>
                <a:spcPct val="100000"/>
              </a:lnSpc>
              <a:spcBef>
                <a:spcPts val="1400"/>
              </a:spcBef>
              <a:buNone/>
            </a:pPr>
            <a:r>
              <a:rPr lang="en-US" sz="2000" dirty="0"/>
              <a:t>• Split the data using </a:t>
            </a:r>
            <a:r>
              <a:rPr lang="en-US" sz="2000" dirty="0" err="1"/>
              <a:t>train_test_split</a:t>
            </a:r>
            <a:r>
              <a:rPr lang="en-US" sz="2000" dirty="0"/>
              <a:t> </a:t>
            </a:r>
          </a:p>
          <a:p>
            <a:pPr marL="0" indent="0">
              <a:lnSpc>
                <a:spcPct val="100000"/>
              </a:lnSpc>
              <a:spcBef>
                <a:spcPts val="1400"/>
              </a:spcBef>
              <a:buNone/>
            </a:pPr>
            <a:r>
              <a:rPr lang="en-US" sz="2000" dirty="0"/>
              <a:t>• Create a </a:t>
            </a:r>
            <a:r>
              <a:rPr lang="en-US" sz="2000" dirty="0" err="1"/>
              <a:t>GridSearchCV</a:t>
            </a:r>
            <a:r>
              <a:rPr lang="en-US" sz="2000" dirty="0"/>
              <a:t> object with cv=10 for parameter optimization </a:t>
            </a:r>
          </a:p>
          <a:p>
            <a:pPr marL="0" indent="0">
              <a:lnSpc>
                <a:spcPct val="100000"/>
              </a:lnSpc>
              <a:spcBef>
                <a:spcPts val="1400"/>
              </a:spcBef>
              <a:buNone/>
            </a:pPr>
            <a:r>
              <a:rPr lang="en-US" sz="2000" dirty="0"/>
              <a:t>• Apply </a:t>
            </a:r>
            <a:r>
              <a:rPr lang="en-US" sz="2000" dirty="0" err="1"/>
              <a:t>GridSearchCV</a:t>
            </a:r>
            <a:r>
              <a:rPr lang="en-US" sz="2000" dirty="0"/>
              <a:t> on different algorithms: logistic regression (</a:t>
            </a:r>
            <a:r>
              <a:rPr lang="en-US" sz="2000" dirty="0" err="1"/>
              <a:t>LogisticRegression</a:t>
            </a:r>
            <a:r>
              <a:rPr lang="en-US" sz="2000" dirty="0"/>
              <a:t>()), support vector machine (SVC()), decision tree (</a:t>
            </a:r>
            <a:r>
              <a:rPr lang="en-US" sz="2000" dirty="0" err="1"/>
              <a:t>DecisionTreeClassifier</a:t>
            </a:r>
            <a:r>
              <a:rPr lang="en-US" sz="2000" dirty="0"/>
              <a:t>()), K-Nearest Neighbor (</a:t>
            </a:r>
            <a:r>
              <a:rPr lang="en-US" sz="2000" dirty="0" err="1"/>
              <a:t>KNeighborsClassifier</a:t>
            </a:r>
            <a:r>
              <a:rPr lang="en-US" sz="2000" dirty="0"/>
              <a:t>()) </a:t>
            </a:r>
          </a:p>
          <a:p>
            <a:pPr marL="0" indent="0">
              <a:lnSpc>
                <a:spcPct val="100000"/>
              </a:lnSpc>
              <a:spcBef>
                <a:spcPts val="1400"/>
              </a:spcBef>
              <a:buNone/>
            </a:pPr>
            <a:r>
              <a:rPr lang="en-US" sz="2000" dirty="0"/>
              <a:t>• Calculate accuracy on the test data using .score() for all models </a:t>
            </a:r>
          </a:p>
          <a:p>
            <a:pPr marL="0" indent="0">
              <a:lnSpc>
                <a:spcPct val="100000"/>
              </a:lnSpc>
              <a:spcBef>
                <a:spcPts val="1400"/>
              </a:spcBef>
              <a:buNone/>
            </a:pPr>
            <a:r>
              <a:rPr lang="en-US" sz="2000" dirty="0"/>
              <a:t>• Assess the confusion matrix for all models </a:t>
            </a:r>
          </a:p>
          <a:p>
            <a:pPr marL="0" indent="0">
              <a:lnSpc>
                <a:spcPct val="100000"/>
              </a:lnSpc>
              <a:spcBef>
                <a:spcPts val="1400"/>
              </a:spcBef>
              <a:buNone/>
            </a:pPr>
            <a:r>
              <a:rPr lang="en-US" sz="2000" dirty="0"/>
              <a:t>• Identify the best model using Accuracy.</a:t>
            </a:r>
          </a:p>
          <a:p>
            <a:pPr marL="0" indent="0">
              <a:lnSpc>
                <a:spcPct val="100000"/>
              </a:lnSpc>
              <a:spcBef>
                <a:spcPts val="1400"/>
              </a:spcBef>
              <a:buNone/>
            </a:pPr>
            <a:r>
              <a:rPr lang="en-US" sz="2000" dirty="0"/>
              <a:t>Link-https://github.com/</a:t>
            </a:r>
            <a:r>
              <a:rPr lang="en-US" sz="2000" dirty="0" err="1"/>
              <a:t>konkodutta</a:t>
            </a:r>
            <a:r>
              <a:rPr lang="en-US" sz="2000" dirty="0"/>
              <a:t>/capstone-projects/blob/496020ee23c01db3a32168e89641de4f1cecd45d/SpaceX-Machine-Learning-Prediction-Part-5-v1.ipynb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400"/>
              </a:spcBef>
            </a:pPr>
            <a:r>
              <a:rPr lang="en-US" sz="2400" dirty="0">
                <a:solidFill>
                  <a:schemeClr val="accent3">
                    <a:lumMod val="25000"/>
                  </a:schemeClr>
                </a:solidFill>
                <a:latin typeface="Abadi" panose="020B0604020104020204" pitchFamily="34" charset="0"/>
              </a:rPr>
              <a:t>Launch success has improved over time.</a:t>
            </a:r>
          </a:p>
          <a:p>
            <a:pPr lvl="1">
              <a:lnSpc>
                <a:spcPct val="100000"/>
              </a:lnSpc>
              <a:spcBef>
                <a:spcPts val="1400"/>
              </a:spcBef>
            </a:pPr>
            <a:r>
              <a:rPr lang="en-US" sz="2400" dirty="0">
                <a:solidFill>
                  <a:schemeClr val="accent3">
                    <a:lumMod val="25000"/>
                  </a:schemeClr>
                </a:solidFill>
                <a:latin typeface="Abadi" panose="020B0604020104020204" pitchFamily="34" charset="0"/>
              </a:rPr>
              <a:t>All models performed quite similarly but decision tree is the model of choice</a:t>
            </a:r>
          </a:p>
          <a:p>
            <a:pPr lvl="1">
              <a:lnSpc>
                <a:spcPct val="100000"/>
              </a:lnSpc>
              <a:spcBef>
                <a:spcPts val="1400"/>
              </a:spcBef>
            </a:pPr>
            <a:r>
              <a:rPr lang="en-US" sz="2400" dirty="0">
                <a:solidFill>
                  <a:schemeClr val="accent3">
                    <a:lumMod val="25000"/>
                  </a:schemeClr>
                </a:solidFill>
                <a:latin typeface="Abadi" panose="020B0604020104020204" pitchFamily="34" charset="0"/>
              </a:rPr>
              <a:t>KSC-LC39A has higher success rate.</a:t>
            </a:r>
          </a:p>
          <a:p>
            <a:pPr lvl="1">
              <a:lnSpc>
                <a:spcPct val="100000"/>
              </a:lnSpc>
              <a:spcBef>
                <a:spcPts val="1400"/>
              </a:spcBef>
            </a:pPr>
            <a:r>
              <a:rPr lang="en-US" sz="2400" dirty="0">
                <a:solidFill>
                  <a:schemeClr val="accent3">
                    <a:lumMod val="25000"/>
                  </a:schemeClr>
                </a:solidFill>
                <a:latin typeface="Abadi" panose="020B0604020104020204" pitchFamily="34" charset="0"/>
              </a:rPr>
              <a:t>Orbit SSO,GEO,HEO and ES-L1 has 100% success rate.</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400" dirty="0"/>
              <a:t>We can infer that new launches have a higher success rate</a:t>
            </a:r>
          </a:p>
          <a:p>
            <a:pPr>
              <a:lnSpc>
                <a:spcPct val="100000"/>
              </a:lnSpc>
              <a:spcBef>
                <a:spcPts val="1400"/>
              </a:spcBef>
            </a:pPr>
            <a:r>
              <a:rPr lang="en-US" sz="2400" dirty="0"/>
              <a:t>VAFB SLC 4E and KSC LC 39A have higher success rates</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4" name="Picture 13">
            <a:extLst>
              <a:ext uri="{FF2B5EF4-FFF2-40B4-BE49-F238E27FC236}">
                <a16:creationId xmlns:a16="http://schemas.microsoft.com/office/drawing/2014/main" id="{064AF21D-BE16-539D-60AD-AD9E924F5777}"/>
              </a:ext>
            </a:extLst>
          </p:cNvPr>
          <p:cNvPicPr>
            <a:picLocks noChangeAspect="1"/>
          </p:cNvPicPr>
          <p:nvPr/>
        </p:nvPicPr>
        <p:blipFill>
          <a:blip r:embed="rId4"/>
          <a:stretch>
            <a:fillRect/>
          </a:stretch>
        </p:blipFill>
        <p:spPr>
          <a:xfrm>
            <a:off x="4927600" y="2057400"/>
            <a:ext cx="6908800" cy="288036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000" b="0" i="0" dirty="0">
                <a:effectLst/>
                <a:latin typeface="system-ui"/>
              </a:rPr>
              <a:t>Now if you observe Payload Mass Vs. Launch Site scatter point chart you will find for the VAFB-SLC </a:t>
            </a:r>
            <a:r>
              <a:rPr lang="en-US" sz="2000" b="0" i="0" dirty="0" err="1">
                <a:effectLst/>
                <a:latin typeface="system-ui"/>
              </a:rPr>
              <a:t>launchsite</a:t>
            </a:r>
            <a:r>
              <a:rPr lang="en-US" sz="2000" b="0" i="0" dirty="0">
                <a:effectLst/>
                <a:latin typeface="system-ui"/>
              </a:rPr>
              <a:t> there are no rockets launched for heavy payload mass(greater than 10000).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a:extLst>
              <a:ext uri="{FF2B5EF4-FFF2-40B4-BE49-F238E27FC236}">
                <a16:creationId xmlns:a16="http://schemas.microsoft.com/office/drawing/2014/main" id="{648F7ADE-5760-BAA7-E26E-845B3FC8DE31}"/>
              </a:ext>
            </a:extLst>
          </p:cNvPr>
          <p:cNvPicPr>
            <a:picLocks noChangeAspect="1"/>
          </p:cNvPicPr>
          <p:nvPr/>
        </p:nvPicPr>
        <p:blipFill>
          <a:blip r:embed="rId3"/>
          <a:stretch>
            <a:fillRect/>
          </a:stretch>
        </p:blipFill>
        <p:spPr>
          <a:xfrm>
            <a:off x="5120649" y="1353005"/>
            <a:ext cx="6835404" cy="415198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Orbits like ES-L1,GEO,HEO,SSO has 100%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EA946F5-623F-00AE-593B-48785F0B5A5D}"/>
              </a:ext>
            </a:extLst>
          </p:cNvPr>
          <p:cNvPicPr>
            <a:picLocks noChangeAspect="1"/>
          </p:cNvPicPr>
          <p:nvPr/>
        </p:nvPicPr>
        <p:blipFill>
          <a:blip r:embed="rId3"/>
          <a:stretch>
            <a:fillRect/>
          </a:stretch>
        </p:blipFill>
        <p:spPr>
          <a:xfrm>
            <a:off x="5015106" y="1613961"/>
            <a:ext cx="7176894" cy="42797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000" b="0" i="0" dirty="0">
                <a:effectLst/>
                <a:latin typeface="system-ui"/>
              </a:rPr>
              <a:t>You can observe that in the LEO orbit, success seems to be related to the number of flights. Conversely, in the GTO orbit, there appears to be no relationship between flight number and success.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5213089-C4BA-9848-1232-02686577799D}"/>
              </a:ext>
            </a:extLst>
          </p:cNvPr>
          <p:cNvPicPr>
            <a:picLocks noChangeAspect="1"/>
          </p:cNvPicPr>
          <p:nvPr/>
        </p:nvPicPr>
        <p:blipFill>
          <a:blip r:embed="rId3"/>
          <a:stretch>
            <a:fillRect/>
          </a:stretch>
        </p:blipFill>
        <p:spPr>
          <a:xfrm>
            <a:off x="4874716" y="1549730"/>
            <a:ext cx="7116168" cy="48774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gn="l"/>
            <a:r>
              <a:rPr lang="en-US" sz="2000" b="0" i="0" dirty="0">
                <a:effectLst/>
                <a:latin typeface="system-ui"/>
              </a:rPr>
              <a:t>With heavy payloads the successful landing or positive landing rate are more for </a:t>
            </a:r>
            <a:r>
              <a:rPr lang="en-US" sz="2000" b="0" i="0" dirty="0" err="1">
                <a:effectLst/>
                <a:latin typeface="system-ui"/>
              </a:rPr>
              <a:t>Polar,LEO</a:t>
            </a:r>
            <a:r>
              <a:rPr lang="en-US" sz="2000" b="0" i="0" dirty="0">
                <a:effectLst/>
                <a:latin typeface="system-ui"/>
              </a:rPr>
              <a:t> and ISS.</a:t>
            </a:r>
          </a:p>
          <a:p>
            <a:pPr algn="l"/>
            <a:r>
              <a:rPr lang="en-US" sz="2000" b="0" i="0" dirty="0">
                <a:effectLst/>
                <a:latin typeface="system-ui"/>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E9ECD02A-6D7F-EE65-8CC5-0AB24BEC3425}"/>
              </a:ext>
            </a:extLst>
          </p:cNvPr>
          <p:cNvPicPr>
            <a:picLocks noChangeAspect="1"/>
          </p:cNvPicPr>
          <p:nvPr/>
        </p:nvPicPr>
        <p:blipFill>
          <a:blip r:embed="rId3"/>
          <a:stretch>
            <a:fillRect/>
          </a:stretch>
        </p:blipFill>
        <p:spPr>
          <a:xfrm>
            <a:off x="4702249" y="1397309"/>
            <a:ext cx="7421011" cy="502990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400" dirty="0">
                <a:latin typeface="system-ui"/>
              </a:rPr>
              <a:t>Y</a:t>
            </a:r>
            <a:r>
              <a:rPr lang="en-US" sz="2400" b="0" i="0" dirty="0">
                <a:effectLst/>
                <a:latin typeface="system-ui"/>
              </a:rPr>
              <a:t>ou can observe that the </a:t>
            </a:r>
            <a:r>
              <a:rPr lang="en-US" sz="2400" b="0" i="0" dirty="0" err="1">
                <a:effectLst/>
                <a:latin typeface="system-ui"/>
              </a:rPr>
              <a:t>sucess</a:t>
            </a:r>
            <a:r>
              <a:rPr lang="en-US" sz="2400" b="0" i="0" dirty="0">
                <a:effectLst/>
                <a:latin typeface="system-ui"/>
              </a:rPr>
              <a:t> rate since 2013 kept increasing till 2020</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D2FF31A-5A0E-D5FD-5E95-59079491A319}"/>
              </a:ext>
            </a:extLst>
          </p:cNvPr>
          <p:cNvPicPr>
            <a:picLocks noChangeAspect="1"/>
          </p:cNvPicPr>
          <p:nvPr/>
        </p:nvPicPr>
        <p:blipFill>
          <a:blip r:embed="rId3"/>
          <a:stretch>
            <a:fillRect/>
          </a:stretch>
        </p:blipFill>
        <p:spPr>
          <a:xfrm>
            <a:off x="4884361" y="1838959"/>
            <a:ext cx="7307639" cy="404238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0DEA537-F480-7E66-FA31-F5479119CF5E}"/>
              </a:ext>
            </a:extLst>
          </p:cNvPr>
          <p:cNvPicPr>
            <a:picLocks noChangeAspect="1"/>
          </p:cNvPicPr>
          <p:nvPr/>
        </p:nvPicPr>
        <p:blipFill>
          <a:blip r:embed="rId3"/>
          <a:stretch>
            <a:fillRect/>
          </a:stretch>
        </p:blipFill>
        <p:spPr>
          <a:xfrm>
            <a:off x="2344085" y="3048125"/>
            <a:ext cx="4801270" cy="2753109"/>
          </a:xfrm>
          <a:prstGeom prst="rect">
            <a:avLst/>
          </a:prstGeom>
        </p:spPr>
      </p:pic>
      <p:pic>
        <p:nvPicPr>
          <p:cNvPr id="7" name="Picture 6">
            <a:extLst>
              <a:ext uri="{FF2B5EF4-FFF2-40B4-BE49-F238E27FC236}">
                <a16:creationId xmlns:a16="http://schemas.microsoft.com/office/drawing/2014/main" id="{276C0577-3DCB-DAA7-0B4B-32AE22878912}"/>
              </a:ext>
            </a:extLst>
          </p:cNvPr>
          <p:cNvPicPr>
            <a:picLocks noChangeAspect="1"/>
          </p:cNvPicPr>
          <p:nvPr/>
        </p:nvPicPr>
        <p:blipFill>
          <a:blip r:embed="rId3"/>
          <a:srcRect b="85315"/>
          <a:stretch/>
        </p:blipFill>
        <p:spPr>
          <a:xfrm>
            <a:off x="2344085" y="1905896"/>
            <a:ext cx="4801270" cy="40430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A6D53ED6-AE9D-F7E5-1946-CB2A282524E5}"/>
              </a:ext>
            </a:extLst>
          </p:cNvPr>
          <p:cNvPicPr>
            <a:picLocks noChangeAspect="1"/>
          </p:cNvPicPr>
          <p:nvPr/>
        </p:nvPicPr>
        <p:blipFill>
          <a:blip r:embed="rId3"/>
          <a:stretch>
            <a:fillRect/>
          </a:stretch>
        </p:blipFill>
        <p:spPr>
          <a:xfrm>
            <a:off x="2493543" y="2729463"/>
            <a:ext cx="7068536" cy="3296110"/>
          </a:xfrm>
          <a:prstGeom prst="rect">
            <a:avLst/>
          </a:prstGeom>
        </p:spPr>
      </p:pic>
      <p:pic>
        <p:nvPicPr>
          <p:cNvPr id="10" name="Picture 9">
            <a:extLst>
              <a:ext uri="{FF2B5EF4-FFF2-40B4-BE49-F238E27FC236}">
                <a16:creationId xmlns:a16="http://schemas.microsoft.com/office/drawing/2014/main" id="{48AB68D5-9325-5DBF-ECBB-D1792877DBC1}"/>
              </a:ext>
            </a:extLst>
          </p:cNvPr>
          <p:cNvPicPr>
            <a:picLocks noChangeAspect="1"/>
          </p:cNvPicPr>
          <p:nvPr/>
        </p:nvPicPr>
        <p:blipFill>
          <a:blip r:embed="rId3"/>
          <a:srcRect b="83342"/>
          <a:stretch/>
        </p:blipFill>
        <p:spPr>
          <a:xfrm>
            <a:off x="2108536" y="1811451"/>
            <a:ext cx="7068536" cy="5490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7AD0306-AE33-19E5-CAD5-A9B3ACB54B91}"/>
              </a:ext>
            </a:extLst>
          </p:cNvPr>
          <p:cNvPicPr>
            <a:picLocks noChangeAspect="1"/>
          </p:cNvPicPr>
          <p:nvPr/>
        </p:nvPicPr>
        <p:blipFill>
          <a:blip r:embed="rId3"/>
          <a:stretch>
            <a:fillRect/>
          </a:stretch>
        </p:blipFill>
        <p:spPr>
          <a:xfrm>
            <a:off x="2328336" y="2695472"/>
            <a:ext cx="7535327" cy="1467055"/>
          </a:xfrm>
          <a:prstGeom prst="rect">
            <a:avLst/>
          </a:prstGeom>
        </p:spPr>
      </p:pic>
      <p:pic>
        <p:nvPicPr>
          <p:cNvPr id="7" name="Picture 6">
            <a:extLst>
              <a:ext uri="{FF2B5EF4-FFF2-40B4-BE49-F238E27FC236}">
                <a16:creationId xmlns:a16="http://schemas.microsoft.com/office/drawing/2014/main" id="{BEA79287-F4A2-0D86-C0C2-37A685AB330D}"/>
              </a:ext>
            </a:extLst>
          </p:cNvPr>
          <p:cNvPicPr>
            <a:picLocks noChangeAspect="1"/>
          </p:cNvPicPr>
          <p:nvPr/>
        </p:nvPicPr>
        <p:blipFill>
          <a:blip r:embed="rId3"/>
          <a:srcRect b="82942"/>
          <a:stretch/>
        </p:blipFill>
        <p:spPr>
          <a:xfrm>
            <a:off x="2151771" y="1825625"/>
            <a:ext cx="7535327" cy="4159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0CE0445-7F46-C560-2888-109A63B6AF6D}"/>
              </a:ext>
            </a:extLst>
          </p:cNvPr>
          <p:cNvPicPr>
            <a:picLocks noChangeAspect="1"/>
          </p:cNvPicPr>
          <p:nvPr/>
        </p:nvPicPr>
        <p:blipFill>
          <a:blip r:embed="rId3"/>
          <a:srcRect b="74754"/>
          <a:stretch/>
        </p:blipFill>
        <p:spPr>
          <a:xfrm>
            <a:off x="2202989" y="1825625"/>
            <a:ext cx="7649643" cy="401638"/>
          </a:xfrm>
          <a:prstGeom prst="rect">
            <a:avLst/>
          </a:prstGeom>
        </p:spPr>
      </p:pic>
      <p:pic>
        <p:nvPicPr>
          <p:cNvPr id="7" name="Picture 6">
            <a:extLst>
              <a:ext uri="{FF2B5EF4-FFF2-40B4-BE49-F238E27FC236}">
                <a16:creationId xmlns:a16="http://schemas.microsoft.com/office/drawing/2014/main" id="{340079A7-18DF-669F-9EE5-9B3855E6D760}"/>
              </a:ext>
            </a:extLst>
          </p:cNvPr>
          <p:cNvPicPr>
            <a:picLocks noChangeAspect="1"/>
          </p:cNvPicPr>
          <p:nvPr/>
        </p:nvPicPr>
        <p:blipFill>
          <a:blip r:embed="rId3"/>
          <a:stretch>
            <a:fillRect/>
          </a:stretch>
        </p:blipFill>
        <p:spPr>
          <a:xfrm>
            <a:off x="2202988" y="2761187"/>
            <a:ext cx="7649643" cy="159089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8F80685-5CD4-F34B-C58B-D7CBC8D37030}"/>
              </a:ext>
            </a:extLst>
          </p:cNvPr>
          <p:cNvPicPr>
            <a:picLocks noChangeAspect="1"/>
          </p:cNvPicPr>
          <p:nvPr/>
        </p:nvPicPr>
        <p:blipFill>
          <a:blip r:embed="rId3"/>
          <a:stretch>
            <a:fillRect/>
          </a:stretch>
        </p:blipFill>
        <p:spPr>
          <a:xfrm>
            <a:off x="2609363" y="2581156"/>
            <a:ext cx="6973273" cy="1695687"/>
          </a:xfrm>
          <a:prstGeom prst="rect">
            <a:avLst/>
          </a:prstGeom>
        </p:spPr>
      </p:pic>
      <p:pic>
        <p:nvPicPr>
          <p:cNvPr id="7" name="Picture 6">
            <a:extLst>
              <a:ext uri="{FF2B5EF4-FFF2-40B4-BE49-F238E27FC236}">
                <a16:creationId xmlns:a16="http://schemas.microsoft.com/office/drawing/2014/main" id="{A45A7E77-997C-B404-AB5D-0B7A32EBFE67}"/>
              </a:ext>
            </a:extLst>
          </p:cNvPr>
          <p:cNvPicPr>
            <a:picLocks noChangeAspect="1"/>
          </p:cNvPicPr>
          <p:nvPr/>
        </p:nvPicPr>
        <p:blipFill>
          <a:blip r:embed="rId3"/>
          <a:srcRect t="2959" b="73355"/>
          <a:stretch/>
        </p:blipFill>
        <p:spPr>
          <a:xfrm>
            <a:off x="2156167" y="1900579"/>
            <a:ext cx="6973273" cy="40163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8FC9999-577A-E71C-AC00-065685FB31B6}"/>
              </a:ext>
            </a:extLst>
          </p:cNvPr>
          <p:cNvPicPr>
            <a:picLocks noChangeAspect="1"/>
          </p:cNvPicPr>
          <p:nvPr/>
        </p:nvPicPr>
        <p:blipFill>
          <a:blip r:embed="rId3"/>
          <a:stretch>
            <a:fillRect/>
          </a:stretch>
        </p:blipFill>
        <p:spPr>
          <a:xfrm>
            <a:off x="1935707" y="1575377"/>
            <a:ext cx="10093734" cy="442021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2880"/>
            <a:ext cx="10515600" cy="486647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chemeClr val="accent3">
                    <a:lumMod val="25000"/>
                  </a:schemeClr>
                </a:solidFill>
                <a:latin typeface="Abadi" panose="020B0604020104020204" pitchFamily="34" charset="0"/>
              </a:rPr>
              <a:t>Data Collection</a:t>
            </a:r>
            <a:r>
              <a:rPr lang="en-US" sz="1800" dirty="0">
                <a:solidFill>
                  <a:schemeClr val="accent3">
                    <a:lumMod val="25000"/>
                  </a:schemeClr>
                </a:solidFill>
                <a:latin typeface="Abadi" panose="020B0604020104020204" pitchFamily="34" charset="0"/>
              </a:rPr>
              <a:t>- Data is collected from web scrapping(</a:t>
            </a:r>
            <a:r>
              <a:rPr lang="en-US" sz="1800" dirty="0" err="1">
                <a:solidFill>
                  <a:schemeClr val="accent3">
                    <a:lumMod val="25000"/>
                  </a:schemeClr>
                </a:solidFill>
                <a:latin typeface="Abadi" panose="020B0604020104020204" pitchFamily="34" charset="0"/>
              </a:rPr>
              <a:t>wikipedea</a:t>
            </a:r>
            <a:r>
              <a:rPr lang="en-US" sz="1800" dirty="0">
                <a:solidFill>
                  <a:schemeClr val="accent3">
                    <a:lumMod val="25000"/>
                  </a:schemeClr>
                </a:solidFill>
                <a:latin typeface="Abadi" panose="020B0604020104020204" pitchFamily="34" charset="0"/>
              </a:rPr>
              <a:t>) and SPACEX REST API.</a:t>
            </a:r>
          </a:p>
          <a:p>
            <a:pPr>
              <a:lnSpc>
                <a:spcPct val="100000"/>
              </a:lnSpc>
              <a:spcBef>
                <a:spcPts val="1400"/>
              </a:spcBef>
            </a:pPr>
            <a:r>
              <a:rPr lang="en-US" sz="1800" b="1" dirty="0">
                <a:solidFill>
                  <a:schemeClr val="accent3">
                    <a:lumMod val="25000"/>
                  </a:schemeClr>
                </a:solidFill>
                <a:latin typeface="Abadi" panose="020B0604020104020204" pitchFamily="34" charset="0"/>
              </a:rPr>
              <a:t>Data wrangling</a:t>
            </a:r>
          </a:p>
          <a:p>
            <a:pPr>
              <a:lnSpc>
                <a:spcPct val="100000"/>
              </a:lnSpc>
              <a:spcBef>
                <a:spcPts val="1400"/>
              </a:spcBef>
            </a:pPr>
            <a:r>
              <a:rPr lang="en-US" sz="1800" b="1" dirty="0">
                <a:solidFill>
                  <a:schemeClr val="accent3">
                    <a:lumMod val="25000"/>
                  </a:schemeClr>
                </a:solidFill>
                <a:latin typeface="Abadi" panose="020B0604020104020204" pitchFamily="34" charset="0"/>
              </a:rPr>
              <a:t>Explorative Data Analysis</a:t>
            </a:r>
            <a:r>
              <a:rPr lang="en-US" sz="1800" dirty="0">
                <a:solidFill>
                  <a:schemeClr val="accent3">
                    <a:lumMod val="25000"/>
                  </a:schemeClr>
                </a:solidFill>
                <a:latin typeface="Abadi" panose="020B0604020104020204" pitchFamily="34" charset="0"/>
              </a:rPr>
              <a:t>-The data is analyzed using SQL and pandas.</a:t>
            </a:r>
          </a:p>
          <a:p>
            <a:pPr>
              <a:lnSpc>
                <a:spcPct val="100000"/>
              </a:lnSpc>
              <a:spcBef>
                <a:spcPts val="1400"/>
              </a:spcBef>
            </a:pPr>
            <a:r>
              <a:rPr lang="en-US" sz="1800" b="1" dirty="0">
                <a:solidFill>
                  <a:schemeClr val="accent3">
                    <a:lumMod val="25000"/>
                  </a:schemeClr>
                </a:solidFill>
                <a:latin typeface="Abadi" panose="020B0604020104020204" pitchFamily="34" charset="0"/>
              </a:rPr>
              <a:t>Data visualization- </a:t>
            </a:r>
            <a:r>
              <a:rPr lang="en-US" sz="1800" dirty="0">
                <a:solidFill>
                  <a:schemeClr val="accent3">
                    <a:lumMod val="25000"/>
                  </a:schemeClr>
                </a:solidFill>
                <a:latin typeface="Abadi" panose="020B0604020104020204" pitchFamily="34" charset="0"/>
              </a:rPr>
              <a:t>Different relationship of factors are viewed in form of line charts bar charts and scatterplots</a:t>
            </a:r>
          </a:p>
          <a:p>
            <a:pPr>
              <a:lnSpc>
                <a:spcPct val="100000"/>
              </a:lnSpc>
              <a:spcBef>
                <a:spcPts val="1400"/>
              </a:spcBef>
            </a:pPr>
            <a:r>
              <a:rPr lang="en-US" sz="1800" b="1" dirty="0">
                <a:solidFill>
                  <a:schemeClr val="accent3">
                    <a:lumMod val="25000"/>
                  </a:schemeClr>
                </a:solidFill>
                <a:latin typeface="Abadi" panose="020B0604020104020204" pitchFamily="34" charset="0"/>
              </a:rPr>
              <a:t>Predictive analysis-</a:t>
            </a:r>
            <a:r>
              <a:rPr lang="en-US" sz="1800" dirty="0">
                <a:solidFill>
                  <a:schemeClr val="accent3">
                    <a:lumMod val="25000"/>
                  </a:schemeClr>
                </a:solidFill>
                <a:latin typeface="Abadi" panose="020B0604020104020204" pitchFamily="34" charset="0"/>
              </a:rPr>
              <a:t>Different models are built and their accuracy are compared to choose the best performing model.</a:t>
            </a:r>
          </a:p>
          <a:p>
            <a:pPr>
              <a:lnSpc>
                <a:spcPct val="100000"/>
              </a:lnSpc>
              <a:spcBef>
                <a:spcPts val="1400"/>
              </a:spcBef>
            </a:pPr>
            <a:r>
              <a:rPr lang="en-US" sz="1800" b="1" dirty="0">
                <a:solidFill>
                  <a:schemeClr val="accent3">
                    <a:lumMod val="25000"/>
                  </a:schemeClr>
                </a:solidFill>
                <a:latin typeface="Abadi" panose="020B0604020104020204" pitchFamily="34" charset="0"/>
              </a:rPr>
              <a:t>Results-</a:t>
            </a:r>
          </a:p>
          <a:p>
            <a:pPr lvl="1">
              <a:lnSpc>
                <a:spcPct val="100000"/>
              </a:lnSpc>
              <a:spcBef>
                <a:spcPts val="1400"/>
              </a:spcBef>
            </a:pPr>
            <a:r>
              <a:rPr lang="en-US" sz="1400" dirty="0">
                <a:solidFill>
                  <a:schemeClr val="accent3">
                    <a:lumMod val="25000"/>
                  </a:schemeClr>
                </a:solidFill>
                <a:latin typeface="Abadi" panose="020B0604020104020204" pitchFamily="34" charset="0"/>
              </a:rPr>
              <a:t>Launch success has improved over time.</a:t>
            </a:r>
          </a:p>
          <a:p>
            <a:pPr lvl="1">
              <a:lnSpc>
                <a:spcPct val="100000"/>
              </a:lnSpc>
              <a:spcBef>
                <a:spcPts val="1400"/>
              </a:spcBef>
            </a:pPr>
            <a:r>
              <a:rPr lang="en-US" sz="1400" dirty="0">
                <a:solidFill>
                  <a:schemeClr val="accent3">
                    <a:lumMod val="25000"/>
                  </a:schemeClr>
                </a:solidFill>
                <a:latin typeface="Abadi" panose="020B0604020104020204" pitchFamily="34" charset="0"/>
              </a:rPr>
              <a:t>All models performed quite similarly but decision tree is the model of choice</a:t>
            </a:r>
          </a:p>
          <a:p>
            <a:pPr lvl="1">
              <a:lnSpc>
                <a:spcPct val="100000"/>
              </a:lnSpc>
              <a:spcBef>
                <a:spcPts val="1400"/>
              </a:spcBef>
            </a:pPr>
            <a:r>
              <a:rPr lang="en-US" sz="1400" dirty="0">
                <a:solidFill>
                  <a:schemeClr val="accent3">
                    <a:lumMod val="25000"/>
                  </a:schemeClr>
                </a:solidFill>
                <a:latin typeface="Abadi" panose="020B0604020104020204" pitchFamily="34" charset="0"/>
              </a:rPr>
              <a:t>KSC-LC39A has higher success rate.</a:t>
            </a:r>
          </a:p>
          <a:p>
            <a:pPr lvl="1">
              <a:lnSpc>
                <a:spcPct val="100000"/>
              </a:lnSpc>
              <a:spcBef>
                <a:spcPts val="1400"/>
              </a:spcBef>
            </a:pPr>
            <a:r>
              <a:rPr lang="en-US" sz="1400" dirty="0">
                <a:solidFill>
                  <a:schemeClr val="accent3">
                    <a:lumMod val="25000"/>
                  </a:schemeClr>
                </a:solidFill>
                <a:latin typeface="Abadi" panose="020B0604020104020204" pitchFamily="34" charset="0"/>
              </a:rPr>
              <a:t>Orbit SSO,GEO,HEO and ES-L1 has 100% success rate.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15DDA79-BC1D-1577-1923-77C9C9ED0B36}"/>
              </a:ext>
            </a:extLst>
          </p:cNvPr>
          <p:cNvPicPr>
            <a:picLocks noChangeAspect="1"/>
          </p:cNvPicPr>
          <p:nvPr/>
        </p:nvPicPr>
        <p:blipFill>
          <a:blip r:embed="rId3"/>
          <a:stretch>
            <a:fillRect/>
          </a:stretch>
        </p:blipFill>
        <p:spPr>
          <a:xfrm>
            <a:off x="3734559" y="3031300"/>
            <a:ext cx="2772162" cy="1352739"/>
          </a:xfrm>
          <a:prstGeom prst="rect">
            <a:avLst/>
          </a:prstGeom>
        </p:spPr>
      </p:pic>
      <p:pic>
        <p:nvPicPr>
          <p:cNvPr id="9" name="Picture 8">
            <a:extLst>
              <a:ext uri="{FF2B5EF4-FFF2-40B4-BE49-F238E27FC236}">
                <a16:creationId xmlns:a16="http://schemas.microsoft.com/office/drawing/2014/main" id="{4DF7DAB0-4770-46DB-585E-F2CC0E171663}"/>
              </a:ext>
            </a:extLst>
          </p:cNvPr>
          <p:cNvPicPr>
            <a:picLocks noChangeAspect="1"/>
          </p:cNvPicPr>
          <p:nvPr/>
        </p:nvPicPr>
        <p:blipFill>
          <a:blip r:embed="rId4"/>
          <a:stretch>
            <a:fillRect/>
          </a:stretch>
        </p:blipFill>
        <p:spPr>
          <a:xfrm>
            <a:off x="1971040" y="1776833"/>
            <a:ext cx="9560560" cy="88550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0" name="Picture 9">
            <a:extLst>
              <a:ext uri="{FF2B5EF4-FFF2-40B4-BE49-F238E27FC236}">
                <a16:creationId xmlns:a16="http://schemas.microsoft.com/office/drawing/2014/main" id="{72F62E6A-DE65-0115-6EEF-B32050B5E52F}"/>
              </a:ext>
            </a:extLst>
          </p:cNvPr>
          <p:cNvPicPr>
            <a:picLocks noChangeAspect="1"/>
          </p:cNvPicPr>
          <p:nvPr/>
        </p:nvPicPr>
        <p:blipFill>
          <a:blip r:embed="rId3"/>
          <a:srcRect t="17369"/>
          <a:stretch/>
        </p:blipFill>
        <p:spPr>
          <a:xfrm>
            <a:off x="2333310" y="2624980"/>
            <a:ext cx="4610743" cy="3400593"/>
          </a:xfrm>
          <a:prstGeom prst="rect">
            <a:avLst/>
          </a:prstGeom>
        </p:spPr>
      </p:pic>
      <p:pic>
        <p:nvPicPr>
          <p:cNvPr id="11" name="Picture 10">
            <a:extLst>
              <a:ext uri="{FF2B5EF4-FFF2-40B4-BE49-F238E27FC236}">
                <a16:creationId xmlns:a16="http://schemas.microsoft.com/office/drawing/2014/main" id="{B7712FEB-729D-692F-6993-5FA4FC721CF3}"/>
              </a:ext>
            </a:extLst>
          </p:cNvPr>
          <p:cNvPicPr>
            <a:picLocks noChangeAspect="1"/>
          </p:cNvPicPr>
          <p:nvPr/>
        </p:nvPicPr>
        <p:blipFill>
          <a:blip r:embed="rId3"/>
          <a:srcRect b="86335"/>
          <a:stretch/>
        </p:blipFill>
        <p:spPr>
          <a:xfrm>
            <a:off x="2333311" y="1716924"/>
            <a:ext cx="4610743" cy="56238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A9B2CE5-6762-F43F-5629-56828A7480FF}"/>
              </a:ext>
            </a:extLst>
          </p:cNvPr>
          <p:cNvPicPr>
            <a:picLocks noChangeAspect="1"/>
          </p:cNvPicPr>
          <p:nvPr/>
        </p:nvPicPr>
        <p:blipFill>
          <a:blip r:embed="rId3"/>
          <a:stretch>
            <a:fillRect/>
          </a:stretch>
        </p:blipFill>
        <p:spPr>
          <a:xfrm>
            <a:off x="2861116" y="3065519"/>
            <a:ext cx="5563376" cy="1486107"/>
          </a:xfrm>
          <a:prstGeom prst="rect">
            <a:avLst/>
          </a:prstGeom>
        </p:spPr>
      </p:pic>
      <p:pic>
        <p:nvPicPr>
          <p:cNvPr id="8" name="Picture 7">
            <a:extLst>
              <a:ext uri="{FF2B5EF4-FFF2-40B4-BE49-F238E27FC236}">
                <a16:creationId xmlns:a16="http://schemas.microsoft.com/office/drawing/2014/main" id="{91930877-5B14-1C22-F18E-47F23A264C1F}"/>
              </a:ext>
            </a:extLst>
          </p:cNvPr>
          <p:cNvPicPr>
            <a:picLocks noChangeAspect="1"/>
          </p:cNvPicPr>
          <p:nvPr/>
        </p:nvPicPr>
        <p:blipFill>
          <a:blip r:embed="rId4"/>
          <a:stretch>
            <a:fillRect/>
          </a:stretch>
        </p:blipFill>
        <p:spPr>
          <a:xfrm>
            <a:off x="2445863" y="1639532"/>
            <a:ext cx="6792273" cy="66684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9840E9B6-A8F8-D47B-06B9-3B20D79805D8}"/>
              </a:ext>
            </a:extLst>
          </p:cNvPr>
          <p:cNvPicPr>
            <a:picLocks noChangeAspect="1"/>
          </p:cNvPicPr>
          <p:nvPr/>
        </p:nvPicPr>
        <p:blipFill>
          <a:blip r:embed="rId3"/>
          <a:stretch>
            <a:fillRect/>
          </a:stretch>
        </p:blipFill>
        <p:spPr>
          <a:xfrm>
            <a:off x="3609393" y="2936494"/>
            <a:ext cx="4163006" cy="3400900"/>
          </a:xfrm>
          <a:prstGeom prst="rect">
            <a:avLst/>
          </a:prstGeom>
        </p:spPr>
      </p:pic>
      <p:pic>
        <p:nvPicPr>
          <p:cNvPr id="10" name="Picture 9">
            <a:extLst>
              <a:ext uri="{FF2B5EF4-FFF2-40B4-BE49-F238E27FC236}">
                <a16:creationId xmlns:a16="http://schemas.microsoft.com/office/drawing/2014/main" id="{D2FA4C30-9058-C969-61C7-6861BE28DCE4}"/>
              </a:ext>
            </a:extLst>
          </p:cNvPr>
          <p:cNvPicPr>
            <a:picLocks noChangeAspect="1"/>
          </p:cNvPicPr>
          <p:nvPr/>
        </p:nvPicPr>
        <p:blipFill>
          <a:blip r:embed="rId4"/>
          <a:stretch>
            <a:fillRect/>
          </a:stretch>
        </p:blipFill>
        <p:spPr>
          <a:xfrm>
            <a:off x="2466468" y="1665194"/>
            <a:ext cx="7259063" cy="66684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9FEA6A1F-2C97-773C-3574-F4543DCA4B58}"/>
              </a:ext>
            </a:extLst>
          </p:cNvPr>
          <p:cNvPicPr>
            <a:picLocks noChangeAspect="1"/>
          </p:cNvPicPr>
          <p:nvPr/>
        </p:nvPicPr>
        <p:blipFill>
          <a:blip r:embed="rId3"/>
          <a:stretch>
            <a:fillRect/>
          </a:stretch>
        </p:blipFill>
        <p:spPr>
          <a:xfrm>
            <a:off x="1566951" y="1831950"/>
            <a:ext cx="8151705" cy="43450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478F9641-160A-15A9-8F49-8734E4032B5E}"/>
              </a:ext>
            </a:extLst>
          </p:cNvPr>
          <p:cNvPicPr>
            <a:picLocks noChangeAspect="1"/>
          </p:cNvPicPr>
          <p:nvPr/>
        </p:nvPicPr>
        <p:blipFill>
          <a:blip r:embed="rId3"/>
          <a:stretch>
            <a:fillRect/>
          </a:stretch>
        </p:blipFill>
        <p:spPr>
          <a:xfrm>
            <a:off x="436880" y="1380116"/>
            <a:ext cx="10241280" cy="52588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8ECA22C2-74DC-8A1C-B158-B6651A6274B4}"/>
              </a:ext>
            </a:extLst>
          </p:cNvPr>
          <p:cNvPicPr>
            <a:picLocks noChangeAspect="1"/>
          </p:cNvPicPr>
          <p:nvPr/>
        </p:nvPicPr>
        <p:blipFill>
          <a:blip r:embed="rId3"/>
          <a:stretch>
            <a:fillRect/>
          </a:stretch>
        </p:blipFill>
        <p:spPr>
          <a:xfrm>
            <a:off x="670369" y="1619064"/>
            <a:ext cx="8797108" cy="479290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3360"/>
            <a:ext cx="7108344" cy="45422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tx1"/>
                </a:solidFill>
                <a:latin typeface="system-ui"/>
              </a:rPr>
              <a:t>W</a:t>
            </a:r>
            <a:r>
              <a:rPr lang="en-US" sz="2400" b="0" i="0" dirty="0">
                <a:solidFill>
                  <a:schemeClr val="tx1"/>
                </a:solidFill>
                <a:effectLst/>
                <a:latin typeface="system-ui"/>
              </a:rPr>
              <a:t>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a:spcBef>
                <a:spcPts val="1400"/>
              </a:spcBef>
            </a:pPr>
            <a:r>
              <a:rPr lang="en-US" sz="2400" dirty="0">
                <a:solidFill>
                  <a:schemeClr val="tx1"/>
                </a:solidFill>
                <a:latin typeface="system-ui"/>
              </a:rPr>
              <a:t>In this project we are going to look into all the different components that might help us understanding and effectively predict the success rate of the launch of the falcon 9 model.</a:t>
            </a:r>
            <a:endParaRPr lang="en-US" sz="2400" dirty="0">
              <a:solidFill>
                <a:schemeClr val="tx1"/>
              </a:solidFill>
              <a:latin typeface="Abadi" panose="020B0604020104020204" pitchFamily="34" charset="0"/>
            </a:endParaRPr>
          </a:p>
        </p:txBody>
      </p:sp>
      <p:sp>
        <p:nvSpPr>
          <p:cNvPr id="2" name="AutoShape 2" descr="SpaceX Falcon Rockets | Historic Spacecraft">
            <a:extLst>
              <a:ext uri="{FF2B5EF4-FFF2-40B4-BE49-F238E27FC236}">
                <a16:creationId xmlns:a16="http://schemas.microsoft.com/office/drawing/2014/main" id="{F8466255-B572-A493-2284-C6A664F6EE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SpaceX Falcon Rockets | Historic Spacecraft">
            <a:extLst>
              <a:ext uri="{FF2B5EF4-FFF2-40B4-BE49-F238E27FC236}">
                <a16:creationId xmlns:a16="http://schemas.microsoft.com/office/drawing/2014/main" id="{D29CA4DF-55A9-EB7B-1D6C-57CED99C318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01AEB161-C889-4F6C-CA9A-F885F534811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75632" y="1825779"/>
            <a:ext cx="4006215" cy="2670810"/>
          </a:xfrm>
          <a:prstGeom prst="rect">
            <a:avLst/>
          </a:prstGeom>
        </p:spPr>
      </p:pic>
      <p:sp>
        <p:nvSpPr>
          <p:cNvPr id="8" name="TextBox 7">
            <a:extLst>
              <a:ext uri="{FF2B5EF4-FFF2-40B4-BE49-F238E27FC236}">
                <a16:creationId xmlns:a16="http://schemas.microsoft.com/office/drawing/2014/main" id="{E660B9F0-C9CA-3089-0C1C-7B892E2BB4E3}"/>
              </a:ext>
            </a:extLst>
          </p:cNvPr>
          <p:cNvSpPr txBox="1"/>
          <p:nvPr/>
        </p:nvSpPr>
        <p:spPr>
          <a:xfrm>
            <a:off x="8714772" y="4597969"/>
            <a:ext cx="3267075" cy="230832"/>
          </a:xfrm>
          <a:prstGeom prst="rect">
            <a:avLst/>
          </a:prstGeom>
          <a:noFill/>
        </p:spPr>
        <p:txBody>
          <a:bodyPr wrap="square" rtlCol="0">
            <a:spAutoFit/>
          </a:bodyPr>
          <a:lstStyle/>
          <a:p>
            <a:r>
              <a:rPr lang="en-IN" sz="900">
                <a:hlinkClick r:id="rId4" tooltip="https://www.universetoday.com/tag/falcon-9-r/"/>
              </a:rPr>
              <a:t>This Photo</a:t>
            </a:r>
            <a:r>
              <a:rPr lang="en-IN" sz="900"/>
              <a:t> by Unknown Author is licensed under </a:t>
            </a:r>
            <a:r>
              <a:rPr lang="en-IN" sz="900">
                <a:hlinkClick r:id="rId5" tooltip="https://creativecommons.org/licenses/by/3.0/"/>
              </a:rPr>
              <a:t>CC BY</a:t>
            </a:r>
            <a:endParaRPr lang="en-IN" sz="90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1600" dirty="0"/>
              <a:t>All of the models performed very similarly but the decision tree model is picked as the model of choice.</a:t>
            </a:r>
          </a:p>
          <a:p>
            <a:pPr>
              <a:lnSpc>
                <a:spcPct val="100000"/>
              </a:lnSpc>
              <a:spcBef>
                <a:spcPts val="1400"/>
              </a:spcBef>
            </a:pPr>
            <a:r>
              <a:rPr lang="en-US" sz="1600" dirty="0"/>
              <a:t>A confusion matrix summarizes the performance of a classification algorithm.</a:t>
            </a:r>
          </a:p>
          <a:p>
            <a:pPr>
              <a:lnSpc>
                <a:spcPct val="100000"/>
              </a:lnSpc>
              <a:spcBef>
                <a:spcPts val="1400"/>
              </a:spcBef>
            </a:pPr>
            <a:r>
              <a:rPr lang="en-US" sz="1600" dirty="0"/>
              <a:t>All the confusion matrices were identical.</a:t>
            </a:r>
          </a:p>
          <a:p>
            <a:pPr>
              <a:lnSpc>
                <a:spcPct val="100000"/>
              </a:lnSpc>
              <a:spcBef>
                <a:spcPts val="1400"/>
              </a:spcBef>
            </a:pPr>
            <a:r>
              <a:rPr lang="en-US" sz="1600" dirty="0">
                <a:solidFill>
                  <a:schemeClr val="accent3">
                    <a:lumMod val="25000"/>
                  </a:schemeClr>
                </a:solidFill>
                <a:latin typeface="Abadi" panose="020B0604020104020204" pitchFamily="34" charset="0"/>
              </a:rPr>
              <a:t>Here I the confusion matrix of the decision tree model:</a:t>
            </a:r>
          </a:p>
          <a:p>
            <a:pPr lvl="1">
              <a:lnSpc>
                <a:spcPct val="100000"/>
              </a:lnSpc>
              <a:spcBef>
                <a:spcPts val="1400"/>
              </a:spcBef>
            </a:pPr>
            <a:r>
              <a:rPr lang="en-US" sz="1200" dirty="0">
                <a:solidFill>
                  <a:schemeClr val="accent3">
                    <a:lumMod val="25000"/>
                  </a:schemeClr>
                </a:solidFill>
                <a:latin typeface="Abadi" panose="020B0604020104020204" pitchFamily="34" charset="0"/>
              </a:rPr>
              <a:t>3 false positives</a:t>
            </a:r>
          </a:p>
          <a:p>
            <a:pPr lvl="1">
              <a:lnSpc>
                <a:spcPct val="100000"/>
              </a:lnSpc>
              <a:spcBef>
                <a:spcPts val="1400"/>
              </a:spcBef>
            </a:pPr>
            <a:r>
              <a:rPr lang="en-US" sz="1200" dirty="0">
                <a:solidFill>
                  <a:schemeClr val="accent3">
                    <a:lumMod val="25000"/>
                  </a:schemeClr>
                </a:solidFill>
                <a:latin typeface="Abadi" panose="020B0604020104020204" pitchFamily="34" charset="0"/>
              </a:rPr>
              <a:t>3 true negatives</a:t>
            </a:r>
          </a:p>
          <a:p>
            <a:pPr lvl="1">
              <a:lnSpc>
                <a:spcPct val="100000"/>
              </a:lnSpc>
              <a:spcBef>
                <a:spcPts val="1400"/>
              </a:spcBef>
            </a:pPr>
            <a:r>
              <a:rPr lang="en-US" sz="1200" dirty="0">
                <a:solidFill>
                  <a:schemeClr val="accent3">
                    <a:lumMod val="25000"/>
                  </a:schemeClr>
                </a:solidFill>
                <a:latin typeface="Abadi" panose="020B0604020104020204" pitchFamily="34" charset="0"/>
              </a:rPr>
              <a:t>12 true </a:t>
            </a:r>
            <a:r>
              <a:rPr lang="en-US" sz="1200" dirty="0" err="1">
                <a:solidFill>
                  <a:schemeClr val="accent3">
                    <a:lumMod val="25000"/>
                  </a:schemeClr>
                </a:solidFill>
                <a:latin typeface="Abadi" panose="020B0604020104020204" pitchFamily="34" charset="0"/>
              </a:rPr>
              <a:t>postivies</a:t>
            </a:r>
            <a:endParaRPr lang="en-US" sz="1200" dirty="0">
              <a:solidFill>
                <a:schemeClr val="accent3">
                  <a:lumMod val="25000"/>
                </a:schemeClr>
              </a:solidFill>
              <a:latin typeface="Abadi" panose="020B0604020104020204" pitchFamily="34" charset="0"/>
            </a:endParaRPr>
          </a:p>
          <a:p>
            <a:pPr lvl="1">
              <a:lnSpc>
                <a:spcPct val="100000"/>
              </a:lnSpc>
              <a:spcBef>
                <a:spcPts val="1400"/>
              </a:spcBef>
            </a:pPr>
            <a:r>
              <a:rPr lang="en-US" sz="1200" dirty="0">
                <a:solidFill>
                  <a:schemeClr val="accent3">
                    <a:lumMod val="25000"/>
                  </a:schemeClr>
                </a:solidFill>
                <a:latin typeface="Abadi" panose="020B0604020104020204" pitchFamily="34" charset="0"/>
              </a:rPr>
              <a:t>0  false negatives</a:t>
            </a:r>
          </a:p>
          <a:p>
            <a:pPr lvl="1">
              <a:lnSpc>
                <a:spcPct val="100000"/>
              </a:lnSpc>
              <a:spcBef>
                <a:spcPts val="1400"/>
              </a:spcBef>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9A7AAF9-6090-CC88-1CC4-702D196C14F6}"/>
              </a:ext>
            </a:extLst>
          </p:cNvPr>
          <p:cNvPicPr>
            <a:picLocks noChangeAspect="1"/>
          </p:cNvPicPr>
          <p:nvPr/>
        </p:nvPicPr>
        <p:blipFill>
          <a:blip r:embed="rId3"/>
          <a:stretch>
            <a:fillRect/>
          </a:stretch>
        </p:blipFill>
        <p:spPr>
          <a:xfrm>
            <a:off x="7265127" y="2856352"/>
            <a:ext cx="3229426" cy="279121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32560"/>
            <a:ext cx="8993749" cy="47938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of the classification models performed very similarly except the KNN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All of the model had an accuracy of 83%</a:t>
            </a:r>
          </a:p>
          <a:p>
            <a:pPr>
              <a:lnSpc>
                <a:spcPct val="100000"/>
              </a:lnSpc>
              <a:spcBef>
                <a:spcPts val="1400"/>
              </a:spcBef>
            </a:pPr>
            <a:r>
              <a:rPr lang="en-US" sz="2200" dirty="0">
                <a:solidFill>
                  <a:schemeClr val="accent3">
                    <a:lumMod val="25000"/>
                  </a:schemeClr>
                </a:solidFill>
                <a:latin typeface="Abadi" panose="020B0604020104020204" pitchFamily="34" charset="0"/>
              </a:rPr>
              <a:t>While KNN had an accuracy of 61%</a:t>
            </a:r>
          </a:p>
          <a:p>
            <a:pPr>
              <a:lnSpc>
                <a:spcPct val="100000"/>
              </a:lnSpc>
              <a:spcBef>
                <a:spcPts val="1400"/>
              </a:spcBef>
            </a:pPr>
            <a:r>
              <a:rPr lang="en-US" sz="2200" dirty="0">
                <a:solidFill>
                  <a:schemeClr val="accent3">
                    <a:lumMod val="25000"/>
                  </a:schemeClr>
                </a:solidFill>
                <a:latin typeface="Abadi" panose="020B0604020104020204" pitchFamily="34" charset="0"/>
              </a:rPr>
              <a:t>The model of choice id decision tree model.</a:t>
            </a:r>
          </a:p>
          <a:p>
            <a:pPr>
              <a:lnSpc>
                <a:spcPct val="100000"/>
              </a:lnSpc>
              <a:spcBef>
                <a:spcPts val="1400"/>
              </a:spcBef>
            </a:pPr>
            <a:r>
              <a:rPr lang="en-US" sz="2200" dirty="0">
                <a:solidFill>
                  <a:schemeClr val="accent3">
                    <a:lumMod val="25000"/>
                  </a:schemeClr>
                </a:solidFill>
                <a:latin typeface="Abadi" panose="020B0604020104020204" pitchFamily="34" charset="0"/>
              </a:rPr>
              <a:t>Some of the conclusions we can derive from the above analysis is</a:t>
            </a:r>
          </a:p>
          <a:p>
            <a:pPr lvl="1">
              <a:lnSpc>
                <a:spcPct val="100000"/>
              </a:lnSpc>
              <a:spcBef>
                <a:spcPts val="1400"/>
              </a:spcBef>
            </a:pPr>
            <a:r>
              <a:rPr lang="en-US" sz="1200" dirty="0"/>
              <a:t>Launch Success: Increases over time </a:t>
            </a:r>
          </a:p>
          <a:p>
            <a:pPr lvl="1">
              <a:lnSpc>
                <a:spcPct val="100000"/>
              </a:lnSpc>
              <a:spcBef>
                <a:spcPts val="1400"/>
              </a:spcBef>
            </a:pPr>
            <a:r>
              <a:rPr lang="en-US" sz="1200" dirty="0"/>
              <a:t>KSC LC-39A: Has the highest success rate among launch sites. Has a 100% success rate for launches less than 5,500 kg</a:t>
            </a:r>
          </a:p>
          <a:p>
            <a:pPr lvl="1">
              <a:lnSpc>
                <a:spcPct val="100000"/>
              </a:lnSpc>
              <a:spcBef>
                <a:spcPts val="1400"/>
              </a:spcBef>
            </a:pPr>
            <a:r>
              <a:rPr lang="en-US" sz="1200" dirty="0"/>
              <a:t>Orbits: ES-L1, GEO, HEO, and SSO have a 100% success rate.</a:t>
            </a:r>
          </a:p>
          <a:p>
            <a:pPr lvl="1">
              <a:lnSpc>
                <a:spcPct val="100000"/>
              </a:lnSpc>
              <a:spcBef>
                <a:spcPts val="1400"/>
              </a:spcBef>
            </a:pPr>
            <a:r>
              <a:rPr lang="en-US" sz="1200" dirty="0"/>
              <a:t> Payload Mass: Across all launch sites, the higher the payload mass (kg), the higher the success rate</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Data is collected from SpaceX API and from its Wikipedia page. </a:t>
            </a:r>
          </a:p>
          <a:p>
            <a:pPr>
              <a:lnSpc>
                <a:spcPct val="120000"/>
              </a:lnSpc>
              <a:spcBef>
                <a:spcPts val="1400"/>
              </a:spcBef>
            </a:pPr>
            <a:r>
              <a:rPr lang="en-US" sz="8800" dirty="0">
                <a:solidFill>
                  <a:schemeClr val="accent3">
                    <a:lumMod val="25000"/>
                  </a:schemeClr>
                </a:solidFill>
                <a:latin typeface="Abadi"/>
              </a:rPr>
              <a:t>Perform data wrangling.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00000"/>
              </a:lnSpc>
              <a:spcBef>
                <a:spcPts val="1400"/>
              </a:spcBef>
            </a:pPr>
            <a:r>
              <a:rPr lang="en-US" sz="7600" dirty="0">
                <a:solidFill>
                  <a:schemeClr val="accent3">
                    <a:lumMod val="25000"/>
                  </a:schemeClr>
                </a:solidFill>
                <a:latin typeface="Abadi" panose="020B0604020104020204" pitchFamily="34" charset="0"/>
              </a:rPr>
              <a:t>All models performed quite similarly but decision tree is the model of choice.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1800" dirty="0"/>
              <a:t>• Request data from SpaceX API (rocket launch data) </a:t>
            </a:r>
          </a:p>
          <a:p>
            <a:pPr marL="0" indent="0">
              <a:lnSpc>
                <a:spcPct val="100000"/>
              </a:lnSpc>
              <a:spcBef>
                <a:spcPts val="1400"/>
              </a:spcBef>
              <a:buNone/>
            </a:pPr>
            <a:r>
              <a:rPr lang="en-US" sz="1800" dirty="0"/>
              <a:t>• Decode response using .</a:t>
            </a:r>
            <a:r>
              <a:rPr lang="en-US" sz="1800" dirty="0" err="1"/>
              <a:t>json</a:t>
            </a:r>
            <a:r>
              <a:rPr lang="en-US" sz="1800" dirty="0"/>
              <a:t>() and convert to a </a:t>
            </a:r>
            <a:r>
              <a:rPr lang="en-US" sz="1800" dirty="0" err="1"/>
              <a:t>dataframe</a:t>
            </a:r>
            <a:r>
              <a:rPr lang="en-US" sz="1800" dirty="0"/>
              <a:t> using .</a:t>
            </a:r>
            <a:r>
              <a:rPr lang="en-US" sz="1800" dirty="0" err="1"/>
              <a:t>json_normalize</a:t>
            </a:r>
            <a:r>
              <a:rPr lang="en-US" sz="1800" dirty="0"/>
              <a:t>() </a:t>
            </a:r>
          </a:p>
          <a:p>
            <a:pPr marL="0" indent="0">
              <a:lnSpc>
                <a:spcPct val="100000"/>
              </a:lnSpc>
              <a:spcBef>
                <a:spcPts val="1400"/>
              </a:spcBef>
              <a:buNone/>
            </a:pPr>
            <a:r>
              <a:rPr lang="en-US" sz="1800" dirty="0"/>
              <a:t>• Request information about the launches from SpaceX API using custom functions</a:t>
            </a:r>
          </a:p>
          <a:p>
            <a:pPr marL="0" indent="0">
              <a:lnSpc>
                <a:spcPct val="100000"/>
              </a:lnSpc>
              <a:spcBef>
                <a:spcPts val="1400"/>
              </a:spcBef>
              <a:buNone/>
            </a:pPr>
            <a:r>
              <a:rPr lang="en-US" sz="1800" dirty="0"/>
              <a:t> • Create dictionary from the data </a:t>
            </a:r>
          </a:p>
          <a:p>
            <a:pPr marL="0" indent="0">
              <a:lnSpc>
                <a:spcPct val="100000"/>
              </a:lnSpc>
              <a:spcBef>
                <a:spcPts val="1400"/>
              </a:spcBef>
              <a:buNone/>
            </a:pPr>
            <a:r>
              <a:rPr lang="en-US" sz="1800" dirty="0"/>
              <a:t>• Create </a:t>
            </a:r>
            <a:r>
              <a:rPr lang="en-US" sz="1800" dirty="0" err="1"/>
              <a:t>dataframe</a:t>
            </a:r>
            <a:r>
              <a:rPr lang="en-US" sz="1800" dirty="0"/>
              <a:t> from the dictionary </a:t>
            </a:r>
          </a:p>
          <a:p>
            <a:pPr marL="0" indent="0">
              <a:lnSpc>
                <a:spcPct val="100000"/>
              </a:lnSpc>
              <a:spcBef>
                <a:spcPts val="1400"/>
              </a:spcBef>
              <a:buNone/>
            </a:pPr>
            <a:r>
              <a:rPr lang="en-US" sz="1800" dirty="0"/>
              <a:t>• Filter </a:t>
            </a:r>
            <a:r>
              <a:rPr lang="en-US" sz="1800" dirty="0" err="1"/>
              <a:t>dataframe</a:t>
            </a:r>
            <a:r>
              <a:rPr lang="en-US" sz="1800" dirty="0"/>
              <a:t> to contain only Falcon 9 launches </a:t>
            </a:r>
          </a:p>
          <a:p>
            <a:pPr marL="0" indent="0">
              <a:lnSpc>
                <a:spcPct val="100000"/>
              </a:lnSpc>
              <a:spcBef>
                <a:spcPts val="1400"/>
              </a:spcBef>
              <a:buNone/>
            </a:pPr>
            <a:r>
              <a:rPr lang="en-US" sz="1800" dirty="0"/>
              <a:t>• Replace missing values of Payload Mass with calculated .mean() </a:t>
            </a:r>
          </a:p>
          <a:p>
            <a:pPr marL="0" indent="0">
              <a:lnSpc>
                <a:spcPct val="100000"/>
              </a:lnSpc>
              <a:spcBef>
                <a:spcPts val="1400"/>
              </a:spcBef>
              <a:buNone/>
            </a:pPr>
            <a:r>
              <a:rPr lang="en-US" sz="1800" dirty="0"/>
              <a:t>• Export data to csv file</a:t>
            </a:r>
          </a:p>
          <a:p>
            <a:pPr marL="0" indent="0">
              <a:lnSpc>
                <a:spcPct val="100000"/>
              </a:lnSpc>
              <a:spcBef>
                <a:spcPts val="1400"/>
              </a:spcBef>
              <a:buNone/>
            </a:pP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30961"/>
            <a:ext cx="4640263" cy="4695190"/>
          </a:xfrm>
          <a:prstGeom prst="rect">
            <a:avLst/>
          </a:prstGeom>
        </p:spPr>
        <p:txBody>
          <a:bodyPr vert="horz" lIns="91440" tIns="45720" rIns="91440" bIns="45720" rtlCol="0" anchor="t">
            <a:normAutofit fontScale="55000" lnSpcReduction="20000"/>
          </a:bodyPr>
          <a:lstStyle/>
          <a:p>
            <a:pPr marL="0" indent="0">
              <a:lnSpc>
                <a:spcPct val="100000"/>
              </a:lnSpc>
              <a:spcBef>
                <a:spcPts val="1400"/>
              </a:spcBef>
              <a:buNone/>
            </a:pPr>
            <a:r>
              <a:rPr lang="en-US" sz="2800" dirty="0"/>
              <a:t>• Request data from SpaceX API (rocket launch data) </a:t>
            </a:r>
          </a:p>
          <a:p>
            <a:pPr marL="0" indent="0">
              <a:lnSpc>
                <a:spcPct val="100000"/>
              </a:lnSpc>
              <a:spcBef>
                <a:spcPts val="1400"/>
              </a:spcBef>
              <a:buNone/>
            </a:pPr>
            <a:r>
              <a:rPr lang="en-US" sz="2800" dirty="0"/>
              <a:t>• Decode response using .</a:t>
            </a:r>
            <a:r>
              <a:rPr lang="en-US" sz="2800" dirty="0" err="1"/>
              <a:t>json</a:t>
            </a:r>
            <a:r>
              <a:rPr lang="en-US" sz="2800" dirty="0"/>
              <a:t>() and convert to a </a:t>
            </a:r>
            <a:r>
              <a:rPr lang="en-US" sz="2800" dirty="0" err="1"/>
              <a:t>dataframe</a:t>
            </a:r>
            <a:r>
              <a:rPr lang="en-US" sz="2800" dirty="0"/>
              <a:t> using .</a:t>
            </a:r>
            <a:r>
              <a:rPr lang="en-US" sz="2800" dirty="0" err="1"/>
              <a:t>json_normalize</a:t>
            </a:r>
            <a:r>
              <a:rPr lang="en-US" sz="2800" dirty="0"/>
              <a:t>() </a:t>
            </a:r>
          </a:p>
          <a:p>
            <a:pPr marL="0" indent="0">
              <a:lnSpc>
                <a:spcPct val="100000"/>
              </a:lnSpc>
              <a:spcBef>
                <a:spcPts val="1400"/>
              </a:spcBef>
              <a:buNone/>
            </a:pPr>
            <a:r>
              <a:rPr lang="en-US" sz="2800" dirty="0"/>
              <a:t>• Request information about the launches from SpaceX API using custom functions</a:t>
            </a:r>
          </a:p>
          <a:p>
            <a:pPr marL="0" indent="0">
              <a:lnSpc>
                <a:spcPct val="100000"/>
              </a:lnSpc>
              <a:spcBef>
                <a:spcPts val="1400"/>
              </a:spcBef>
              <a:buNone/>
            </a:pPr>
            <a:r>
              <a:rPr lang="en-US" sz="2800" dirty="0"/>
              <a:t> • Create dictionary from the data </a:t>
            </a:r>
          </a:p>
          <a:p>
            <a:pPr marL="0" indent="0">
              <a:lnSpc>
                <a:spcPct val="100000"/>
              </a:lnSpc>
              <a:spcBef>
                <a:spcPts val="1400"/>
              </a:spcBef>
              <a:buNone/>
            </a:pPr>
            <a:r>
              <a:rPr lang="en-US" sz="2800" dirty="0"/>
              <a:t>• Create </a:t>
            </a:r>
            <a:r>
              <a:rPr lang="en-US" sz="2800" dirty="0" err="1"/>
              <a:t>dataframe</a:t>
            </a:r>
            <a:r>
              <a:rPr lang="en-US" sz="2800" dirty="0"/>
              <a:t> from the dictionary </a:t>
            </a:r>
          </a:p>
          <a:p>
            <a:pPr marL="0" indent="0">
              <a:lnSpc>
                <a:spcPct val="100000"/>
              </a:lnSpc>
              <a:spcBef>
                <a:spcPts val="1400"/>
              </a:spcBef>
              <a:buNone/>
            </a:pPr>
            <a:r>
              <a:rPr lang="en-US" sz="2800" dirty="0"/>
              <a:t>• Filter </a:t>
            </a:r>
            <a:r>
              <a:rPr lang="en-US" sz="2800" dirty="0" err="1"/>
              <a:t>dataframe</a:t>
            </a:r>
            <a:r>
              <a:rPr lang="en-US" sz="2800" dirty="0"/>
              <a:t> to contain only Falcon 9 launches </a:t>
            </a:r>
          </a:p>
          <a:p>
            <a:pPr marL="0" indent="0">
              <a:lnSpc>
                <a:spcPct val="100000"/>
              </a:lnSpc>
              <a:spcBef>
                <a:spcPts val="1400"/>
              </a:spcBef>
              <a:buNone/>
            </a:pPr>
            <a:r>
              <a:rPr lang="en-US" sz="2800" dirty="0"/>
              <a:t>• Replace missing values of Payload Mass with calculated .mean() </a:t>
            </a:r>
          </a:p>
          <a:p>
            <a:pPr marL="0" indent="0">
              <a:lnSpc>
                <a:spcPct val="100000"/>
              </a:lnSpc>
              <a:spcBef>
                <a:spcPts val="1400"/>
              </a:spcBef>
              <a:buNone/>
            </a:pPr>
            <a:r>
              <a:rPr lang="en-US" sz="2800" dirty="0"/>
              <a:t>• Export data to csv file.</a:t>
            </a:r>
          </a:p>
          <a:p>
            <a:pPr>
              <a:lnSpc>
                <a:spcPct val="100000"/>
              </a:lnSpc>
              <a:spcBef>
                <a:spcPts val="1400"/>
              </a:spcBef>
            </a:pPr>
            <a:r>
              <a:rPr lang="en-US" dirty="0"/>
              <a:t>Link-https://github.com/</a:t>
            </a:r>
            <a:r>
              <a:rPr lang="en-US" dirty="0" err="1"/>
              <a:t>konkodutta</a:t>
            </a:r>
            <a:r>
              <a:rPr lang="en-US" dirty="0"/>
              <a:t>/capstone-projects/blob/496020ee23c01db3a32168e89641de4f1cecd45d/</a:t>
            </a:r>
            <a:r>
              <a:rPr lang="en-US" dirty="0" err="1"/>
              <a:t>jupyter</a:t>
            </a:r>
            <a:r>
              <a:rPr lang="en-US" dirty="0"/>
              <a:t>-labs-</a:t>
            </a:r>
            <a:r>
              <a:rPr lang="en-US" dirty="0" err="1"/>
              <a:t>spacex</a:t>
            </a:r>
            <a:r>
              <a:rPr lang="en-US" dirty="0"/>
              <a:t>-data-collection-</a:t>
            </a:r>
            <a:r>
              <a:rPr lang="en-US" dirty="0" err="1"/>
              <a:t>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D8C9154-1709-E516-43FB-BEB19C1807BB}"/>
              </a:ext>
            </a:extLst>
          </p:cNvPr>
          <p:cNvPicPr>
            <a:picLocks noChangeAspect="1"/>
          </p:cNvPicPr>
          <p:nvPr/>
        </p:nvPicPr>
        <p:blipFill>
          <a:blip r:embed="rId3"/>
          <a:srcRect t="20110"/>
          <a:stretch/>
        </p:blipFill>
        <p:spPr>
          <a:xfrm>
            <a:off x="5547360" y="1765878"/>
            <a:ext cx="6492240" cy="435044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1779083"/>
            <a:ext cx="4604629" cy="6376352"/>
          </a:xfrm>
          <a:prstGeom prst="rect">
            <a:avLst/>
          </a:prstGeom>
        </p:spPr>
        <p:txBody>
          <a:bodyPr lIns="91440" tIns="45720" rIns="91440" bIns="45720" anchor="t">
            <a:noAutofit/>
          </a:bodyPr>
          <a:lstStyle/>
          <a:p>
            <a:pPr>
              <a:lnSpc>
                <a:spcPct val="100000"/>
              </a:lnSpc>
              <a:spcBef>
                <a:spcPts val="1400"/>
              </a:spcBef>
            </a:pPr>
            <a:r>
              <a:rPr lang="en-IN" sz="1600" dirty="0"/>
              <a:t>Request data (Falcon 9 launch data) from Wikipedia </a:t>
            </a:r>
          </a:p>
          <a:p>
            <a:pPr>
              <a:lnSpc>
                <a:spcPct val="100000"/>
              </a:lnSpc>
              <a:spcBef>
                <a:spcPts val="1400"/>
              </a:spcBef>
            </a:pPr>
            <a:r>
              <a:rPr lang="en-IN" sz="1600" dirty="0"/>
              <a:t>Create </a:t>
            </a:r>
            <a:r>
              <a:rPr lang="en-IN" sz="1600" dirty="0" err="1"/>
              <a:t>BeautifulSoup</a:t>
            </a:r>
            <a:r>
              <a:rPr lang="en-IN" sz="1600" dirty="0"/>
              <a:t> object from HTML response </a:t>
            </a:r>
          </a:p>
          <a:p>
            <a:pPr>
              <a:lnSpc>
                <a:spcPct val="100000"/>
              </a:lnSpc>
              <a:spcBef>
                <a:spcPts val="1400"/>
              </a:spcBef>
            </a:pPr>
            <a:r>
              <a:rPr lang="en-IN" sz="1600" dirty="0"/>
              <a:t>Extract column names from HTML table header </a:t>
            </a:r>
          </a:p>
          <a:p>
            <a:pPr>
              <a:lnSpc>
                <a:spcPct val="100000"/>
              </a:lnSpc>
              <a:spcBef>
                <a:spcPts val="1400"/>
              </a:spcBef>
            </a:pPr>
            <a:r>
              <a:rPr lang="en-IN" sz="1600" dirty="0"/>
              <a:t>Collect data from parsing HTML tables.</a:t>
            </a:r>
          </a:p>
          <a:p>
            <a:pPr>
              <a:lnSpc>
                <a:spcPct val="100000"/>
              </a:lnSpc>
              <a:spcBef>
                <a:spcPts val="1400"/>
              </a:spcBef>
            </a:pPr>
            <a:r>
              <a:rPr lang="en-IN" sz="1600" dirty="0"/>
              <a:t>Create dictionary from the data</a:t>
            </a:r>
          </a:p>
          <a:p>
            <a:pPr>
              <a:lnSpc>
                <a:spcPct val="100000"/>
              </a:lnSpc>
              <a:spcBef>
                <a:spcPts val="1400"/>
              </a:spcBef>
            </a:pPr>
            <a:r>
              <a:rPr lang="en-IN" sz="1600" dirty="0"/>
              <a:t>Create </a:t>
            </a:r>
            <a:r>
              <a:rPr lang="en-IN" sz="1600" dirty="0" err="1"/>
              <a:t>dataframe</a:t>
            </a:r>
            <a:r>
              <a:rPr lang="en-IN" sz="1600" dirty="0"/>
              <a:t> from the dictionary</a:t>
            </a:r>
          </a:p>
          <a:p>
            <a:pPr>
              <a:lnSpc>
                <a:spcPct val="100000"/>
              </a:lnSpc>
              <a:spcBef>
                <a:spcPts val="1400"/>
              </a:spcBef>
            </a:pPr>
            <a:r>
              <a:rPr lang="en-IN" sz="1600" dirty="0"/>
              <a:t> Export data to csv file.</a:t>
            </a:r>
          </a:p>
          <a:p>
            <a:pPr>
              <a:lnSpc>
                <a:spcPct val="100000"/>
              </a:lnSpc>
              <a:spcBef>
                <a:spcPts val="1400"/>
              </a:spcBef>
            </a:pPr>
            <a:r>
              <a:rPr lang="en-US" sz="1600" dirty="0">
                <a:solidFill>
                  <a:schemeClr val="accent3">
                    <a:lumMod val="25000"/>
                  </a:schemeClr>
                </a:solidFill>
                <a:latin typeface="Abadi" panose="020B0604020104020204" pitchFamily="34" charset="0"/>
              </a:rPr>
              <a:t>Link-https://github.com/</a:t>
            </a:r>
            <a:r>
              <a:rPr lang="en-US" sz="1600" dirty="0" err="1">
                <a:solidFill>
                  <a:schemeClr val="accent3">
                    <a:lumMod val="25000"/>
                  </a:schemeClr>
                </a:solidFill>
                <a:latin typeface="Abadi" panose="020B0604020104020204" pitchFamily="34" charset="0"/>
              </a:rPr>
              <a:t>konkodutta</a:t>
            </a:r>
            <a:r>
              <a:rPr lang="en-US" sz="1600" dirty="0">
                <a:solidFill>
                  <a:schemeClr val="accent3">
                    <a:lumMod val="25000"/>
                  </a:schemeClr>
                </a:solidFill>
                <a:latin typeface="Abadi" panose="020B0604020104020204" pitchFamily="34" charset="0"/>
              </a:rPr>
              <a:t>/capstone-projects/blob/496020ee23c01db3a32168e89641de4f1cecd45d/</a:t>
            </a:r>
            <a:r>
              <a:rPr lang="en-US" sz="1600" dirty="0" err="1">
                <a:solidFill>
                  <a:schemeClr val="accent3">
                    <a:lumMod val="25000"/>
                  </a:schemeClr>
                </a:solidFill>
                <a:latin typeface="Abadi" panose="020B0604020104020204" pitchFamily="34" charset="0"/>
              </a:rPr>
              <a:t>jupyter</a:t>
            </a:r>
            <a:r>
              <a:rPr lang="en-US" sz="1600" dirty="0">
                <a:solidFill>
                  <a:schemeClr val="accent3">
                    <a:lumMod val="25000"/>
                  </a:schemeClr>
                </a:solidFill>
                <a:latin typeface="Abadi" panose="020B0604020104020204" pitchFamily="34" charset="0"/>
              </a:rPr>
              <a:t>-labs-</a:t>
            </a:r>
            <a:r>
              <a:rPr lang="en-US" sz="1600" dirty="0" err="1">
                <a:solidFill>
                  <a:schemeClr val="accent3">
                    <a:lumMod val="25000"/>
                  </a:schemeClr>
                </a:solidFill>
                <a:latin typeface="Abadi" panose="020B0604020104020204" pitchFamily="34" charset="0"/>
              </a:rPr>
              <a:t>webscraping.ipynb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1F0FF88A-ED04-948B-A3EF-F5954D520BB9}"/>
              </a:ext>
            </a:extLst>
          </p:cNvPr>
          <p:cNvPicPr>
            <a:picLocks noChangeAspect="1"/>
          </p:cNvPicPr>
          <p:nvPr/>
        </p:nvPicPr>
        <p:blipFill>
          <a:blip r:embed="rId3"/>
          <a:srcRect t="28076" b="18331"/>
          <a:stretch/>
        </p:blipFill>
        <p:spPr>
          <a:xfrm>
            <a:off x="5382291" y="1779083"/>
            <a:ext cx="6809709" cy="423328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226</TotalTime>
  <Words>1967</Words>
  <Application>Microsoft Office PowerPoint</Application>
  <PresentationFormat>Widescreen</PresentationFormat>
  <Paragraphs>256</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Krishnendu Dutta</cp:lastModifiedBy>
  <cp:revision>201</cp:revision>
  <dcterms:created xsi:type="dcterms:W3CDTF">2021-04-29T18:58:34Z</dcterms:created>
  <dcterms:modified xsi:type="dcterms:W3CDTF">2025-02-06T09:27:56Z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